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8" r:id="rId5"/>
    <p:sldId id="288" r:id="rId6"/>
    <p:sldId id="290" r:id="rId7"/>
    <p:sldId id="296" r:id="rId8"/>
    <p:sldId id="291" r:id="rId9"/>
    <p:sldId id="295" r:id="rId10"/>
    <p:sldId id="294" r:id="rId11"/>
    <p:sldId id="293" r:id="rId12"/>
    <p:sldId id="297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0B39DC-99A6-B841-8FE4-9DFE3F5AB073}" v="7" dt="2022-11-23T23:04:25.5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62319" autoAdjust="0"/>
  </p:normalViewPr>
  <p:slideViewPr>
    <p:cSldViewPr snapToGrid="0">
      <p:cViewPr varScale="1">
        <p:scale>
          <a:sx n="64" d="100"/>
          <a:sy n="64" d="100"/>
        </p:scale>
        <p:origin x="24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69043-BFFE-B147-8145-2B68757CF126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59123-A4C7-684E-B9CC-66432AD011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383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1519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6003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Utifrån målsättningar och förutsättningar, identifiera konkreta handlingar som du ska göra under försäsongen.</a:t>
            </a:r>
          </a:p>
          <a:p>
            <a:endParaRPr lang="sv-SE" dirty="0"/>
          </a:p>
          <a:p>
            <a:r>
              <a:rPr lang="sv-SE" dirty="0"/>
              <a:t>Träningsplanering </a:t>
            </a:r>
            <a:r>
              <a:rPr lang="sv-SE" dirty="0" err="1"/>
              <a:t>t.ex</a:t>
            </a:r>
            <a:r>
              <a:rPr lang="sv-SE" dirty="0"/>
              <a:t>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Antal träningstillfällen och matcher?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Lagmöten? Matchanalys / Matchgenomgång?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Träningsinnehåll? </a:t>
            </a:r>
          </a:p>
          <a:p>
            <a:endParaRPr lang="sv-SE" dirty="0"/>
          </a:p>
          <a:p>
            <a:pPr lvl="0" fontAlgn="base"/>
            <a:r>
              <a:rPr lang="sv-SE" dirty="0"/>
              <a:t>Visualisera hur en exempelvecka ser ut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Återhämtningsfas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Högbelastande 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Matchförberedande fas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6003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908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Utifrån målsättningar och förutsättningar, identifiera konkreta handlingar som du ska göra under tävlingssäsong (vår &amp; höstsäsong).</a:t>
            </a:r>
          </a:p>
          <a:p>
            <a:endParaRPr lang="sv-SE" dirty="0"/>
          </a:p>
          <a:p>
            <a:r>
              <a:rPr lang="sv-SE" dirty="0"/>
              <a:t>Träningsplanering </a:t>
            </a:r>
            <a:r>
              <a:rPr lang="sv-SE" dirty="0" err="1"/>
              <a:t>t.ex</a:t>
            </a:r>
            <a:r>
              <a:rPr lang="sv-SE" dirty="0"/>
              <a:t>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Antal träningstillfällen och matcher?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Lagmöten? Matchanalys / Matchgenomgång?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Träningsinnehåll? </a:t>
            </a:r>
          </a:p>
          <a:p>
            <a:endParaRPr lang="sv-SE" dirty="0"/>
          </a:p>
          <a:p>
            <a:pPr lvl="0" fontAlgn="base"/>
            <a:r>
              <a:rPr lang="sv-SE" dirty="0"/>
              <a:t>Visualisera hur en exempelvecka ser ut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Återhämtningsfas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Högbelastande 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Matchförberedande fas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6003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r>
              <a:rPr lang="sv-SE" dirty="0"/>
              <a:t>Tex hur lång ledighet för spelarna? Egenträning? Hur lång förberedelse behöver ni inför höstsäsongen?</a:t>
            </a:r>
          </a:p>
          <a:p>
            <a:pPr lvl="0" fontAlgn="base"/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0112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766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Definiera lagets målsättningar för eftersäsongen:</a:t>
            </a:r>
          </a:p>
          <a:p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Tex, utvärdera säsongen med ledare och spelare, vad du vill uppnå med träningar, göra klart med spelare och ledare för nästa säsong,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Tex antal träningstillfällen, träningsinnehåll, kollektiv träning / egen träning, lagmöten etc.</a:t>
            </a:r>
          </a:p>
          <a:p>
            <a:pPr lvl="0" fontAlgn="base"/>
            <a:endParaRPr lang="sv-SE" dirty="0"/>
          </a:p>
          <a:p>
            <a:pPr lvl="0" fontAlgn="base"/>
            <a:r>
              <a:rPr lang="sv-SE" dirty="0"/>
              <a:t>Visualisera hur en exempelvecka ser ut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Återhämtningsfas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Högbelastande 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Matchförberedande fas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359123-A4C7-684E-B9CC-66432AD01128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6003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1BE5C3-B6BA-4A30-A925-071119FCB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5251661-7B81-42BE-B545-9700DDB96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17C329-AD7A-43A7-952D-B07829BA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BFF3B2-DDDB-41A0-9C96-95EF19204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C73FFB-79A1-46B9-99D8-D3CC0B11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181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378921-6C4A-43FB-A63A-FDBD5DD70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42E9692-F060-487A-8FF3-1B3279B8B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6CBD68-D607-4C9A-BB92-F9BC51302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461A34C-2B82-42B3-80E6-03F003EB4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8040F7-AF98-410F-BFD1-D77048366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973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A42BA97-BA23-4B01-8FEA-3282B7A05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B7BEBAE-EFB7-4F62-89EA-62A18A27A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ECF74D-8FCA-45D0-A381-D944610B1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AE5EE8-D670-40F8-A209-B64F12880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A327DC-6C4C-4057-BD0D-96A262C85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805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5BCF4F-5268-48CD-BA46-38900D6A1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5C3879-29EB-467E-A5B6-142DBEC8C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316EF2-FDC8-485C-B5EA-CC57AE726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359E3B-872C-4F7F-B7BB-ED3E16998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8C245E-884A-41E2-9772-88ED0F7E7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8688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440383-A7C0-47E2-BFE1-0655A5629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D491D8-589F-48D7-950D-75B91C490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27C936-804B-4BF6-BADF-913A39FF6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83CAAA-8B8E-40C8-906D-3B15DF4C4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4E9869B-FB11-4EE1-AEAF-72D9B38ED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091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8225D5-7DD7-46C0-86D1-460F7FBD9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0B5724-AC28-45E1-8D7A-28B4C0784C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EA0ACBC-52FD-4E3D-A207-48BEFAA4F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F270463-35FE-4ABA-8EB4-DABCD5D5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74E6EEC-B3B4-41B9-B514-5FDAC900F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8023740-ED10-4CC4-8F76-D6721849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9347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C67EC2-5774-4528-ADB3-8408F290A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712BB7-2B8B-4E30-85BE-F6EE1C93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EFC8003-6554-4567-80F0-AFC524C04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B142036-DF99-4945-B574-D0915B58F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4A66393-CD02-47A8-A6EA-F31225C8F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25DB122-21B0-477B-AE0C-1BB0FE69D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E9318FA-BEDA-47C8-8946-DA55F565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95502A2-94B1-40BD-BDB2-5976D6596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641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E7BA4B-A501-46FB-B728-3EC85CCD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485FD7D-FC7D-4A69-9121-86A2AD399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39DF36C-800E-4275-8B72-8C9764B41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5060163-0AF3-42BC-A014-B211FC31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7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3F11827-680E-46A7-94B9-AF43EC493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074DA65-E229-49F9-B585-B1B58B6AE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CB441B2-6C6F-40B4-A7F1-9124859DD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84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8146AA-779C-43E2-80A3-6F7EE8E23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E4CBC7-8F00-4FE8-ACE9-E8787A29A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2EA2E2-3AFE-44EB-9ED5-F0883EBFF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11BAD3A-235C-4A80-94AC-5233A10F2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BBA2EC1-015C-446B-80D3-A75408ECF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C8A8E0-E43B-4D06-A1DA-3776475CC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125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9FA6F2-C813-4B43-BCAF-282A6B118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D7E35AD-CC8B-4480-ACF7-03EC4DA5D7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737068-59C8-4AA4-8A2F-380F09DCC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4DB11D5-D303-4576-9749-3F866852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E5757F1-E507-400B-B665-4ADABD757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C7DC4D-FB2F-443C-BE1A-2EFEC1B0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850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C626DDE-9C51-478C-8B8A-636245FB8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9B9DF4-45DE-46B1-843D-3F66A9E04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457827-E79D-4B75-8D07-D70804E76C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7A07A-28ED-4808-ADDC-606A0E765543}" type="datetimeFigureOut">
              <a:rPr lang="sv-SE" smtClean="0"/>
              <a:t>2024-03-08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88BD54F-76DB-48CE-A1EF-4E7B3B964E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C4F15D-BC0A-4345-81B9-4D8C16401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B565F-8398-43ED-A7E5-B5607D512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366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F59B5924-61A0-4D62-969F-6FB80B71BB8A}"/>
              </a:ext>
            </a:extLst>
          </p:cNvPr>
          <p:cNvSpPr txBox="1">
            <a:spLocks/>
          </p:cNvSpPr>
          <p:nvPr/>
        </p:nvSpPr>
        <p:spPr>
          <a:xfrm>
            <a:off x="0" y="2171699"/>
            <a:ext cx="12192000" cy="100385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sz="6600" dirty="0"/>
              <a:t>Säsongsplanering</a:t>
            </a:r>
          </a:p>
        </p:txBody>
      </p:sp>
      <p:sp>
        <p:nvSpPr>
          <p:cNvPr id="7" name="Platshållare för rubrik 1">
            <a:extLst>
              <a:ext uri="{FF2B5EF4-FFF2-40B4-BE49-F238E27FC236}">
                <a16:creationId xmlns:a16="http://schemas.microsoft.com/office/drawing/2014/main" id="{6A811BFA-297F-4CDD-A9A7-D64D1F7ED9E5}"/>
              </a:ext>
            </a:extLst>
          </p:cNvPr>
          <p:cNvSpPr txBox="1">
            <a:spLocks/>
          </p:cNvSpPr>
          <p:nvPr/>
        </p:nvSpPr>
        <p:spPr>
          <a:xfrm>
            <a:off x="0" y="3054626"/>
            <a:ext cx="12192000" cy="9844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sz="2800" b="0" dirty="0"/>
              <a:t>Infoga deltagarens namn, förening och lag</a:t>
            </a:r>
          </a:p>
        </p:txBody>
      </p:sp>
    </p:spTree>
    <p:extLst>
      <p:ext uri="{BB962C8B-B14F-4D97-AF65-F5344CB8AC3E}">
        <p14:creationId xmlns:p14="http://schemas.microsoft.com/office/powerpoint/2010/main" val="42951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AE25203A-4EB8-5B49-A7C0-2A7396AA2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13" y="267302"/>
            <a:ext cx="2580887" cy="97048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sv-SE" sz="4900" b="1" dirty="0">
                <a:latin typeface="+mn-lt"/>
              </a:rPr>
              <a:t>Säsongen</a:t>
            </a:r>
            <a:br>
              <a:rPr lang="sv-SE" b="1" dirty="0">
                <a:latin typeface="+mn-lt"/>
              </a:rPr>
            </a:br>
            <a:r>
              <a:rPr lang="sv-SE" sz="2000" b="1" dirty="0">
                <a:latin typeface="+mn-lt"/>
              </a:rPr>
              <a:t>Övergripande</a:t>
            </a:r>
          </a:p>
        </p:txBody>
      </p:sp>
      <p:pic>
        <p:nvPicPr>
          <p:cNvPr id="10" name="Picture 1" descr="veckoplanering_blank.png">
            <a:extLst>
              <a:ext uri="{FF2B5EF4-FFF2-40B4-BE49-F238E27FC236}">
                <a16:creationId xmlns:a16="http://schemas.microsoft.com/office/drawing/2014/main" id="{749BDB82-FDAE-4F4C-B38A-F5FF0E9B08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320" y="5468471"/>
            <a:ext cx="3004456" cy="185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ruta 15">
            <a:extLst>
              <a:ext uri="{FF2B5EF4-FFF2-40B4-BE49-F238E27FC236}">
                <a16:creationId xmlns:a16="http://schemas.microsoft.com/office/drawing/2014/main" id="{3636B4E9-9FF5-6B48-92E9-DB13ADD1EB80}"/>
              </a:ext>
            </a:extLst>
          </p:cNvPr>
          <p:cNvSpPr txBox="1"/>
          <p:nvPr/>
        </p:nvSpPr>
        <p:spPr>
          <a:xfrm>
            <a:off x="788893" y="1904999"/>
            <a:ext cx="92515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/>
              <a:t>Definiera lagets målsättningar för säsongen: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Inkludera mål för lagets och spelarnas utveckling.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Inkludera mål för spelarnas trivsel.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Inkludera mätpunkter. </a:t>
            </a:r>
          </a:p>
          <a:p>
            <a:endParaRPr lang="sv-SE"/>
          </a:p>
          <a:p>
            <a:r>
              <a:rPr lang="sv-SE"/>
              <a:t>Beskriv vilka förutsättningar ni har: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Tex plantillgång, träningstider, antal ledare, antal spelare, spelarnas och ledarnas förutsättningar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05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veckoplanering_blank.png">
            <a:extLst>
              <a:ext uri="{FF2B5EF4-FFF2-40B4-BE49-F238E27FC236}">
                <a16:creationId xmlns:a16="http://schemas.microsoft.com/office/drawing/2014/main" id="{EDC9D2E3-15E1-7C4E-9B2A-66A594162D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320" y="5468471"/>
            <a:ext cx="3004456" cy="185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58528B8-0E03-8A41-BB6B-22D9ED502945}"/>
              </a:ext>
            </a:extLst>
          </p:cNvPr>
          <p:cNvSpPr txBox="1"/>
          <p:nvPr/>
        </p:nvSpPr>
        <p:spPr>
          <a:xfrm>
            <a:off x="788893" y="1904999"/>
            <a:ext cx="9251578" cy="3437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/>
              <a:t>Utifrån målsättningar och förutsättningar, identifiera konkreta handlingar som du ska göra under försäsongen.</a:t>
            </a:r>
          </a:p>
          <a:p>
            <a:endParaRPr lang="sv-SE"/>
          </a:p>
          <a:p>
            <a:r>
              <a:rPr lang="sv-SE"/>
              <a:t>Träningsplanering t.ex?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Antal träningstillfällen och matcher?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Lagmöten? Matchanalys / Matchgenomgång?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Träningsinnehåll? </a:t>
            </a:r>
          </a:p>
          <a:p>
            <a:endParaRPr lang="sv-SE"/>
          </a:p>
          <a:p>
            <a:pPr lvl="0" fontAlgn="base"/>
            <a:r>
              <a:rPr lang="sv-SE"/>
              <a:t>Visualisera hur en exempelvecka ser ut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Återhämtningsfas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Högbelastande 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Matchförberedande fas </a:t>
            </a:r>
            <a:endParaRPr lang="sv-SE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FD8006BA-9213-453D-B195-BBB75CA0BFD0}"/>
              </a:ext>
            </a:extLst>
          </p:cNvPr>
          <p:cNvSpPr txBox="1">
            <a:spLocks/>
          </p:cNvSpPr>
          <p:nvPr/>
        </p:nvSpPr>
        <p:spPr>
          <a:xfrm>
            <a:off x="162313" y="267302"/>
            <a:ext cx="3342887" cy="97048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4500" b="1" dirty="0">
                <a:latin typeface="+mn-lt"/>
              </a:rPr>
              <a:t>Försäsong</a:t>
            </a:r>
            <a:br>
              <a:rPr lang="sv-SE" b="1" dirty="0">
                <a:latin typeface="+mn-lt"/>
              </a:rPr>
            </a:br>
            <a:r>
              <a:rPr lang="sv-SE" sz="2000" b="1" dirty="0">
                <a:latin typeface="+mn-lt"/>
              </a:rPr>
              <a:t>Vår och höst</a:t>
            </a:r>
          </a:p>
        </p:txBody>
      </p:sp>
    </p:spTree>
    <p:extLst>
      <p:ext uri="{BB962C8B-B14F-4D97-AF65-F5344CB8AC3E}">
        <p14:creationId xmlns:p14="http://schemas.microsoft.com/office/powerpoint/2010/main" val="3556734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22575B82-99A3-5F2E-21CD-1A29DCBDBD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501936"/>
              </p:ext>
            </p:extLst>
          </p:nvPr>
        </p:nvGraphicFramePr>
        <p:xfrm>
          <a:off x="204941" y="770022"/>
          <a:ext cx="11473711" cy="5821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469">
                  <a:extLst>
                    <a:ext uri="{9D8B030D-6E8A-4147-A177-3AD203B41FA5}">
                      <a16:colId xmlns:a16="http://schemas.microsoft.com/office/drawing/2014/main" val="1003875019"/>
                    </a:ext>
                  </a:extLst>
                </a:gridCol>
                <a:gridCol w="1127179">
                  <a:extLst>
                    <a:ext uri="{9D8B030D-6E8A-4147-A177-3AD203B41FA5}">
                      <a16:colId xmlns:a16="http://schemas.microsoft.com/office/drawing/2014/main" val="2557523279"/>
                    </a:ext>
                  </a:extLst>
                </a:gridCol>
                <a:gridCol w="1283369">
                  <a:extLst>
                    <a:ext uri="{9D8B030D-6E8A-4147-A177-3AD203B41FA5}">
                      <a16:colId xmlns:a16="http://schemas.microsoft.com/office/drawing/2014/main" val="323139495"/>
                    </a:ext>
                  </a:extLst>
                </a:gridCol>
                <a:gridCol w="1267326">
                  <a:extLst>
                    <a:ext uri="{9D8B030D-6E8A-4147-A177-3AD203B41FA5}">
                      <a16:colId xmlns:a16="http://schemas.microsoft.com/office/drawing/2014/main" val="4110743142"/>
                    </a:ext>
                  </a:extLst>
                </a:gridCol>
                <a:gridCol w="1556084">
                  <a:extLst>
                    <a:ext uri="{9D8B030D-6E8A-4147-A177-3AD203B41FA5}">
                      <a16:colId xmlns:a16="http://schemas.microsoft.com/office/drawing/2014/main" val="4270336442"/>
                    </a:ext>
                  </a:extLst>
                </a:gridCol>
                <a:gridCol w="1238375">
                  <a:extLst>
                    <a:ext uri="{9D8B030D-6E8A-4147-A177-3AD203B41FA5}">
                      <a16:colId xmlns:a16="http://schemas.microsoft.com/office/drawing/2014/main" val="2043585574"/>
                    </a:ext>
                  </a:extLst>
                </a:gridCol>
                <a:gridCol w="1460089">
                  <a:extLst>
                    <a:ext uri="{9D8B030D-6E8A-4147-A177-3AD203B41FA5}">
                      <a16:colId xmlns:a16="http://schemas.microsoft.com/office/drawing/2014/main" val="180728641"/>
                    </a:ext>
                  </a:extLst>
                </a:gridCol>
                <a:gridCol w="1600820">
                  <a:extLst>
                    <a:ext uri="{9D8B030D-6E8A-4147-A177-3AD203B41FA5}">
                      <a16:colId xmlns:a16="http://schemas.microsoft.com/office/drawing/2014/main" val="3101466750"/>
                    </a:ext>
                  </a:extLst>
                </a:gridCol>
              </a:tblGrid>
              <a:tr h="640484">
                <a:tc>
                  <a:txBody>
                    <a:bodyPr/>
                    <a:lstStyle/>
                    <a:p>
                      <a:r>
                        <a:rPr lang="sv-SE" dirty="0"/>
                        <a:t>Aktivitet </a:t>
                      </a:r>
                      <a:r>
                        <a:rPr lang="sv-SE" dirty="0">
                          <a:sym typeface="Wingdings" pitchFamily="2" charset="2"/>
                        </a:rPr>
                        <a:t>➡️</a:t>
                      </a:r>
                      <a:endParaRPr lang="sv-SE" dirty="0"/>
                    </a:p>
                    <a:p>
                      <a:r>
                        <a:rPr lang="sv-SE" dirty="0"/>
                        <a:t>Innehåll⬇️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Mån</a:t>
                      </a:r>
                    </a:p>
                    <a:p>
                      <a:r>
                        <a:rPr lang="sv-SE" dirty="0"/>
                        <a:t>M+2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Tis</a:t>
                      </a:r>
                      <a:endParaRPr lang="sv-SE" dirty="0"/>
                    </a:p>
                    <a:p>
                      <a:r>
                        <a:rPr lang="sv-SE" dirty="0"/>
                        <a:t>M-4?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Ons</a:t>
                      </a:r>
                    </a:p>
                    <a:p>
                      <a:r>
                        <a:rPr lang="sv-SE" dirty="0"/>
                        <a:t>M-3?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</a:t>
                      </a:r>
                    </a:p>
                    <a:p>
                      <a:r>
                        <a:rPr lang="sv-SE" dirty="0"/>
                        <a:t>M-2?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Fre</a:t>
                      </a:r>
                      <a:endParaRPr lang="sv-SE" dirty="0"/>
                    </a:p>
                    <a:p>
                      <a:r>
                        <a:rPr lang="sv-SE" dirty="0"/>
                        <a:t>M-1?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</a:t>
                      </a:r>
                      <a:endParaRPr lang="sv-SE" dirty="0"/>
                    </a:p>
                    <a:p>
                      <a:r>
                        <a:rPr lang="sv-SE" dirty="0"/>
                        <a:t>Match?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</a:t>
                      </a:r>
                    </a:p>
                    <a:p>
                      <a:r>
                        <a:rPr lang="sv-SE" dirty="0"/>
                        <a:t>M+1?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814461"/>
                  </a:ext>
                </a:extLst>
              </a:tr>
              <a:tr h="518487">
                <a:tc>
                  <a:txBody>
                    <a:bodyPr/>
                    <a:lstStyle/>
                    <a:p>
                      <a:r>
                        <a:rPr lang="sv-SE" sz="1400" dirty="0"/>
                        <a:t>Matchanalys / Matchgenomgång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290421"/>
                  </a:ext>
                </a:extLst>
              </a:tr>
              <a:tr h="332944">
                <a:tc>
                  <a:txBody>
                    <a:bodyPr/>
                    <a:lstStyle/>
                    <a:p>
                      <a:r>
                        <a:rPr lang="sv-SE" sz="1400" dirty="0"/>
                        <a:t>Träningsgenomgång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99923"/>
                  </a:ext>
                </a:extLst>
              </a:tr>
              <a:tr h="334548">
                <a:tc>
                  <a:txBody>
                    <a:bodyPr/>
                    <a:lstStyle/>
                    <a:p>
                      <a:r>
                        <a:rPr lang="sv-SE" sz="1400" dirty="0"/>
                        <a:t>Skeden av spelet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593854"/>
                  </a:ext>
                </a:extLst>
              </a:tr>
              <a:tr h="368236">
                <a:tc>
                  <a:txBody>
                    <a:bodyPr/>
                    <a:lstStyle/>
                    <a:p>
                      <a:r>
                        <a:rPr lang="sv-SE" sz="1400" dirty="0"/>
                        <a:t>Förberedelseträning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938497"/>
                  </a:ext>
                </a:extLst>
              </a:tr>
              <a:tr h="462812">
                <a:tc>
                  <a:txBody>
                    <a:bodyPr/>
                    <a:lstStyle/>
                    <a:p>
                      <a:r>
                        <a:rPr lang="sv-SE" sz="1400" dirty="0"/>
                        <a:t>Färdighetsövningar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91495"/>
                  </a:ext>
                </a:extLst>
              </a:tr>
              <a:tr h="1137386">
                <a:tc>
                  <a:txBody>
                    <a:bodyPr/>
                    <a:lstStyle/>
                    <a:p>
                      <a:r>
                        <a:rPr lang="sv-SE" sz="1400" dirty="0"/>
                        <a:t>Spelövningar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Stort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Mellanstort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Litet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14842"/>
                  </a:ext>
                </a:extLst>
              </a:tr>
              <a:tr h="432081">
                <a:tc>
                  <a:txBody>
                    <a:bodyPr/>
                    <a:lstStyle/>
                    <a:p>
                      <a:r>
                        <a:rPr lang="sv-SE" sz="1400" dirty="0"/>
                        <a:t>Fotbollsstyrka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06550"/>
                  </a:ext>
                </a:extLst>
              </a:tr>
              <a:tr h="610656">
                <a:tc>
                  <a:txBody>
                    <a:bodyPr/>
                    <a:lstStyle/>
                    <a:p>
                      <a:r>
                        <a:rPr lang="sv-SE" sz="1400" dirty="0"/>
                        <a:t>Planerad tid (volym) &amp; Ansträngning 1-10 (RPE)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13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Planerad Belastning  (volym x RPE)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894566"/>
                  </a:ext>
                </a:extLst>
              </a:tr>
              <a:tr h="462812">
                <a:tc>
                  <a:txBody>
                    <a:bodyPr/>
                    <a:lstStyle/>
                    <a:p>
                      <a:r>
                        <a:rPr lang="sv-SE" sz="1400" dirty="0"/>
                        <a:t>Övrigt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625425"/>
                  </a:ext>
                </a:extLst>
              </a:tr>
            </a:tbl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7BD1851E-7541-8A59-1D58-5E638CA52F03}"/>
              </a:ext>
            </a:extLst>
          </p:cNvPr>
          <p:cNvSpPr txBox="1"/>
          <p:nvPr/>
        </p:nvSpPr>
        <p:spPr>
          <a:xfrm>
            <a:off x="97536" y="64463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4400" b="1" dirty="0">
                <a:latin typeface="+mn-lt"/>
              </a:rPr>
              <a:t>Försäsong</a:t>
            </a:r>
            <a:r>
              <a:rPr lang="sv-SE" sz="4400" b="1" dirty="0"/>
              <a:t> </a:t>
            </a:r>
            <a:r>
              <a:rPr lang="sv-SE" sz="1800" b="1" dirty="0">
                <a:latin typeface="+mn-lt"/>
              </a:rPr>
              <a:t>Vår och höst</a:t>
            </a:r>
          </a:p>
        </p:txBody>
      </p:sp>
    </p:spTree>
    <p:extLst>
      <p:ext uri="{BB962C8B-B14F-4D97-AF65-F5344CB8AC3E}">
        <p14:creationId xmlns:p14="http://schemas.microsoft.com/office/powerpoint/2010/main" val="175515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veckoplanering_blank.png">
            <a:extLst>
              <a:ext uri="{FF2B5EF4-FFF2-40B4-BE49-F238E27FC236}">
                <a16:creationId xmlns:a16="http://schemas.microsoft.com/office/drawing/2014/main" id="{73BDCE49-FE46-C141-8021-81F39FEF34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320" y="5468471"/>
            <a:ext cx="3004456" cy="185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08742CE-A88F-A943-B590-E73AD2340040}"/>
              </a:ext>
            </a:extLst>
          </p:cNvPr>
          <p:cNvSpPr txBox="1"/>
          <p:nvPr/>
        </p:nvSpPr>
        <p:spPr>
          <a:xfrm>
            <a:off x="788893" y="1904999"/>
            <a:ext cx="9251578" cy="3437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/>
              <a:t>Utifrån målsättningar och förutsättningar, identifiera konkreta handlingar som du ska göra under tävlingssäsong (vår &amp; höstsäsong).</a:t>
            </a:r>
          </a:p>
          <a:p>
            <a:endParaRPr lang="sv-SE"/>
          </a:p>
          <a:p>
            <a:r>
              <a:rPr lang="sv-SE"/>
              <a:t>Träningsplanering t.ex?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Antal träningstillfällen och matcher?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/>
              <a:t>Lagmöten? Matchanalys / Matchgenomgång?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Träningsinnehåll? </a:t>
            </a:r>
          </a:p>
          <a:p>
            <a:endParaRPr lang="sv-SE"/>
          </a:p>
          <a:p>
            <a:pPr lvl="0" fontAlgn="base"/>
            <a:r>
              <a:rPr lang="sv-SE"/>
              <a:t>Visualisera hur en exempelvecka ser ut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Återhämtningsfas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Högbelastande 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Matchförberedande fas </a:t>
            </a:r>
            <a:endParaRPr lang="sv-SE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A53B518C-51CB-4DBE-9B5E-0C537305A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13" y="267302"/>
            <a:ext cx="4562087" cy="97048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sv-SE" sz="4900" b="1" dirty="0">
                <a:latin typeface="+mn-lt"/>
              </a:rPr>
              <a:t>Tävlingssäsong</a:t>
            </a:r>
            <a:br>
              <a:rPr lang="sv-SE" b="1" dirty="0">
                <a:latin typeface="+mn-lt"/>
              </a:rPr>
            </a:br>
            <a:r>
              <a:rPr lang="sv-SE" sz="2000" b="1" dirty="0">
                <a:latin typeface="+mn-lt"/>
              </a:rPr>
              <a:t>Vår och höst</a:t>
            </a:r>
          </a:p>
        </p:txBody>
      </p:sp>
    </p:spTree>
    <p:extLst>
      <p:ext uri="{BB962C8B-B14F-4D97-AF65-F5344CB8AC3E}">
        <p14:creationId xmlns:p14="http://schemas.microsoft.com/office/powerpoint/2010/main" val="362430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AE25203A-4EB8-5B49-A7C0-2A7396AA2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-127147"/>
            <a:ext cx="5791200" cy="123877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sz="4400" b="1" dirty="0">
                <a:latin typeface="+mn-lt"/>
              </a:rPr>
              <a:t>Tävlingssäsong</a:t>
            </a:r>
            <a:r>
              <a:rPr lang="sv-SE" sz="4900" b="1" dirty="0">
                <a:latin typeface="+mn-lt"/>
              </a:rPr>
              <a:t> </a:t>
            </a:r>
            <a:r>
              <a:rPr lang="sv-SE" sz="2000" b="1" dirty="0">
                <a:latin typeface="+mn-lt"/>
              </a:rPr>
              <a:t>Vår och höst</a:t>
            </a:r>
            <a:br>
              <a:rPr lang="sv-SE" b="1" dirty="0"/>
            </a:br>
            <a:endParaRPr lang="sv-SE" sz="2000" b="1" dirty="0"/>
          </a:p>
        </p:txBody>
      </p:sp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22575B82-99A3-5F2E-21CD-1A29DCBDBD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237"/>
              </p:ext>
            </p:extLst>
          </p:nvPr>
        </p:nvGraphicFramePr>
        <p:xfrm>
          <a:off x="204941" y="770022"/>
          <a:ext cx="11473711" cy="5821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469">
                  <a:extLst>
                    <a:ext uri="{9D8B030D-6E8A-4147-A177-3AD203B41FA5}">
                      <a16:colId xmlns:a16="http://schemas.microsoft.com/office/drawing/2014/main" val="1003875019"/>
                    </a:ext>
                  </a:extLst>
                </a:gridCol>
                <a:gridCol w="1127179">
                  <a:extLst>
                    <a:ext uri="{9D8B030D-6E8A-4147-A177-3AD203B41FA5}">
                      <a16:colId xmlns:a16="http://schemas.microsoft.com/office/drawing/2014/main" val="2557523279"/>
                    </a:ext>
                  </a:extLst>
                </a:gridCol>
                <a:gridCol w="1283369">
                  <a:extLst>
                    <a:ext uri="{9D8B030D-6E8A-4147-A177-3AD203B41FA5}">
                      <a16:colId xmlns:a16="http://schemas.microsoft.com/office/drawing/2014/main" val="323139495"/>
                    </a:ext>
                  </a:extLst>
                </a:gridCol>
                <a:gridCol w="1267326">
                  <a:extLst>
                    <a:ext uri="{9D8B030D-6E8A-4147-A177-3AD203B41FA5}">
                      <a16:colId xmlns:a16="http://schemas.microsoft.com/office/drawing/2014/main" val="4110743142"/>
                    </a:ext>
                  </a:extLst>
                </a:gridCol>
                <a:gridCol w="1556084">
                  <a:extLst>
                    <a:ext uri="{9D8B030D-6E8A-4147-A177-3AD203B41FA5}">
                      <a16:colId xmlns:a16="http://schemas.microsoft.com/office/drawing/2014/main" val="4270336442"/>
                    </a:ext>
                  </a:extLst>
                </a:gridCol>
                <a:gridCol w="1238375">
                  <a:extLst>
                    <a:ext uri="{9D8B030D-6E8A-4147-A177-3AD203B41FA5}">
                      <a16:colId xmlns:a16="http://schemas.microsoft.com/office/drawing/2014/main" val="2043585574"/>
                    </a:ext>
                  </a:extLst>
                </a:gridCol>
                <a:gridCol w="1460089">
                  <a:extLst>
                    <a:ext uri="{9D8B030D-6E8A-4147-A177-3AD203B41FA5}">
                      <a16:colId xmlns:a16="http://schemas.microsoft.com/office/drawing/2014/main" val="180728641"/>
                    </a:ext>
                  </a:extLst>
                </a:gridCol>
                <a:gridCol w="1600820">
                  <a:extLst>
                    <a:ext uri="{9D8B030D-6E8A-4147-A177-3AD203B41FA5}">
                      <a16:colId xmlns:a16="http://schemas.microsoft.com/office/drawing/2014/main" val="3101466750"/>
                    </a:ext>
                  </a:extLst>
                </a:gridCol>
              </a:tblGrid>
              <a:tr h="640484">
                <a:tc>
                  <a:txBody>
                    <a:bodyPr/>
                    <a:lstStyle/>
                    <a:p>
                      <a:r>
                        <a:rPr lang="sv-SE" dirty="0"/>
                        <a:t>Aktivitet </a:t>
                      </a:r>
                      <a:r>
                        <a:rPr lang="sv-SE" dirty="0">
                          <a:sym typeface="Wingdings" pitchFamily="2" charset="2"/>
                        </a:rPr>
                        <a:t>➡️</a:t>
                      </a:r>
                      <a:endParaRPr lang="sv-SE" dirty="0"/>
                    </a:p>
                    <a:p>
                      <a:r>
                        <a:rPr lang="sv-SE" dirty="0"/>
                        <a:t>Innehåll⬇️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Mån</a:t>
                      </a:r>
                    </a:p>
                    <a:p>
                      <a:r>
                        <a:rPr lang="sv-SE" dirty="0"/>
                        <a:t>M+2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Tis</a:t>
                      </a:r>
                      <a:endParaRPr lang="sv-SE" dirty="0"/>
                    </a:p>
                    <a:p>
                      <a:r>
                        <a:rPr lang="sv-SE" dirty="0"/>
                        <a:t>M-4?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Ons</a:t>
                      </a:r>
                    </a:p>
                    <a:p>
                      <a:r>
                        <a:rPr lang="sv-SE" dirty="0"/>
                        <a:t>M-3?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</a:t>
                      </a:r>
                    </a:p>
                    <a:p>
                      <a:r>
                        <a:rPr lang="sv-SE" dirty="0"/>
                        <a:t>M-2?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Fre</a:t>
                      </a:r>
                      <a:endParaRPr lang="sv-SE" dirty="0"/>
                    </a:p>
                    <a:p>
                      <a:r>
                        <a:rPr lang="sv-SE" dirty="0"/>
                        <a:t>M-1?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</a:t>
                      </a:r>
                      <a:endParaRPr lang="sv-SE" dirty="0"/>
                    </a:p>
                    <a:p>
                      <a:r>
                        <a:rPr lang="sv-SE" dirty="0"/>
                        <a:t>Match?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</a:t>
                      </a:r>
                    </a:p>
                    <a:p>
                      <a:r>
                        <a:rPr lang="sv-SE" dirty="0"/>
                        <a:t>M+1?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814461"/>
                  </a:ext>
                </a:extLst>
              </a:tr>
              <a:tr h="518487">
                <a:tc>
                  <a:txBody>
                    <a:bodyPr/>
                    <a:lstStyle/>
                    <a:p>
                      <a:r>
                        <a:rPr lang="sv-SE" sz="1400" dirty="0"/>
                        <a:t>Matchanalys / Matchgenomgång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290421"/>
                  </a:ext>
                </a:extLst>
              </a:tr>
              <a:tr h="332944">
                <a:tc>
                  <a:txBody>
                    <a:bodyPr/>
                    <a:lstStyle/>
                    <a:p>
                      <a:r>
                        <a:rPr lang="sv-SE" sz="1400" dirty="0"/>
                        <a:t>Träningsgenomgång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99923"/>
                  </a:ext>
                </a:extLst>
              </a:tr>
              <a:tr h="334548">
                <a:tc>
                  <a:txBody>
                    <a:bodyPr/>
                    <a:lstStyle/>
                    <a:p>
                      <a:r>
                        <a:rPr lang="sv-SE" sz="1400" dirty="0"/>
                        <a:t>Skeden av spelet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593854"/>
                  </a:ext>
                </a:extLst>
              </a:tr>
              <a:tr h="368236">
                <a:tc>
                  <a:txBody>
                    <a:bodyPr/>
                    <a:lstStyle/>
                    <a:p>
                      <a:r>
                        <a:rPr lang="sv-SE" sz="1400" dirty="0"/>
                        <a:t>Förberedelseträning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938497"/>
                  </a:ext>
                </a:extLst>
              </a:tr>
              <a:tr h="462812">
                <a:tc>
                  <a:txBody>
                    <a:bodyPr/>
                    <a:lstStyle/>
                    <a:p>
                      <a:r>
                        <a:rPr lang="sv-SE" sz="1400" dirty="0"/>
                        <a:t>Färdighetsövningar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91495"/>
                  </a:ext>
                </a:extLst>
              </a:tr>
              <a:tr h="1137386">
                <a:tc>
                  <a:txBody>
                    <a:bodyPr/>
                    <a:lstStyle/>
                    <a:p>
                      <a:r>
                        <a:rPr lang="sv-SE" sz="1400" dirty="0"/>
                        <a:t>Spelövningar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Stort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Mellanstort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Litet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14842"/>
                  </a:ext>
                </a:extLst>
              </a:tr>
              <a:tr h="432081">
                <a:tc>
                  <a:txBody>
                    <a:bodyPr/>
                    <a:lstStyle/>
                    <a:p>
                      <a:r>
                        <a:rPr lang="sv-SE" sz="1400" dirty="0"/>
                        <a:t>Fotbollsstyrka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06550"/>
                  </a:ext>
                </a:extLst>
              </a:tr>
              <a:tr h="610656">
                <a:tc>
                  <a:txBody>
                    <a:bodyPr/>
                    <a:lstStyle/>
                    <a:p>
                      <a:r>
                        <a:rPr lang="sv-SE" sz="1400" dirty="0"/>
                        <a:t>Planerad tid (volym) &amp; Ansträngning 1-10 (RPE)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13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Planerad Belastning  (volym x RPE)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894566"/>
                  </a:ext>
                </a:extLst>
              </a:tr>
              <a:tr h="462812">
                <a:tc>
                  <a:txBody>
                    <a:bodyPr/>
                    <a:lstStyle/>
                    <a:p>
                      <a:r>
                        <a:rPr lang="sv-SE" sz="1400" dirty="0"/>
                        <a:t>Övrigt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62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571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BCEBC492-A59E-AC4C-899C-87187D6294F6}"/>
              </a:ext>
            </a:extLst>
          </p:cNvPr>
          <p:cNvSpPr txBox="1"/>
          <p:nvPr/>
        </p:nvSpPr>
        <p:spPr>
          <a:xfrm>
            <a:off x="788893" y="1904999"/>
            <a:ext cx="92515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/>
              <a:t>Utifrån målsättningar och förutsättningar, identifiera konkreta handlingar som du ska göra under sommaruppehåll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/>
          </a:p>
          <a:p>
            <a:r>
              <a:rPr lang="sv-SE"/>
              <a:t>Tex hur lång ledighet för spelarna? Egenträning? Hur lång förberedelse behöver ni inför höstsäsongen?</a:t>
            </a:r>
            <a:endParaRPr lang="sv-SE" dirty="0"/>
          </a:p>
        </p:txBody>
      </p:sp>
      <p:pic>
        <p:nvPicPr>
          <p:cNvPr id="4" name="Picture 1" descr="veckoplanering_blank.png">
            <a:extLst>
              <a:ext uri="{FF2B5EF4-FFF2-40B4-BE49-F238E27FC236}">
                <a16:creationId xmlns:a16="http://schemas.microsoft.com/office/drawing/2014/main" id="{FE17FC18-D41D-2942-920B-663B89C1F9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320" y="5468471"/>
            <a:ext cx="3004456" cy="185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ubrik 1">
            <a:extLst>
              <a:ext uri="{FF2B5EF4-FFF2-40B4-BE49-F238E27FC236}">
                <a16:creationId xmlns:a16="http://schemas.microsoft.com/office/drawing/2014/main" id="{AFD85C13-2DAD-4E9E-95AD-FFD05459A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13" y="267302"/>
            <a:ext cx="5661544" cy="97048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sv-SE" sz="4900" b="1" dirty="0">
                <a:latin typeface="+mn-lt"/>
              </a:rPr>
              <a:t>Sommaruppehåll</a:t>
            </a:r>
            <a:br>
              <a:rPr lang="sv-SE" b="1" dirty="0">
                <a:latin typeface="+mn-lt"/>
              </a:rPr>
            </a:br>
            <a:endParaRPr lang="sv-SE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3024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AE25203A-4EB8-5B49-A7C0-2A7396AA2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464" y="267301"/>
            <a:ext cx="3216507" cy="10039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sv-SE" sz="4900" b="1" dirty="0">
                <a:latin typeface="+mn-lt"/>
              </a:rPr>
              <a:t>Eftersäsong</a:t>
            </a:r>
            <a:br>
              <a:rPr lang="sv-SE" b="1" dirty="0"/>
            </a:br>
            <a:endParaRPr lang="sv-SE" sz="2000" b="1" dirty="0"/>
          </a:p>
        </p:txBody>
      </p:sp>
      <p:pic>
        <p:nvPicPr>
          <p:cNvPr id="7" name="Picture 1" descr="veckoplanering_blank.png">
            <a:extLst>
              <a:ext uri="{FF2B5EF4-FFF2-40B4-BE49-F238E27FC236}">
                <a16:creationId xmlns:a16="http://schemas.microsoft.com/office/drawing/2014/main" id="{A50C5AD3-B19B-0C49-85B2-12D336C5C9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320" y="5468471"/>
            <a:ext cx="3004456" cy="1855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0ED17269-A1D4-3540-9145-3F2E9F983C59}"/>
              </a:ext>
            </a:extLst>
          </p:cNvPr>
          <p:cNvSpPr txBox="1"/>
          <p:nvPr/>
        </p:nvSpPr>
        <p:spPr>
          <a:xfrm>
            <a:off x="788893" y="1904999"/>
            <a:ext cx="92515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/>
              <a:t>Definiera lagets målsättningar för eftersäsongen:</a:t>
            </a:r>
          </a:p>
          <a:p>
            <a:endParaRPr lang="sv-SE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Tex, utvärdera säsongen med ledare och spelare, vad du vill uppnå med träningar, göra klart med spelare och ledare för nästa säsong,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/>
              <a:t>Tex antal träningstillfällen, träningsinnehåll, kollektiv träning / egen träning, lagmöten etc.</a:t>
            </a:r>
          </a:p>
          <a:p>
            <a:pPr lvl="0" fontAlgn="base"/>
            <a:endParaRPr lang="sv-SE"/>
          </a:p>
          <a:p>
            <a:pPr lvl="0" fontAlgn="base"/>
            <a:r>
              <a:rPr lang="sv-SE"/>
              <a:t>Visualisera hur en exempelvecka ser ut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Återhämtningsfas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Högbelastande fas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sv-SE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Matchförberedande fas </a:t>
            </a:r>
            <a:endParaRPr lang="sv-SE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5834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22575B82-99A3-5F2E-21CD-1A29DCBDBD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092458"/>
              </p:ext>
            </p:extLst>
          </p:nvPr>
        </p:nvGraphicFramePr>
        <p:xfrm>
          <a:off x="204941" y="770022"/>
          <a:ext cx="11473711" cy="5877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469">
                  <a:extLst>
                    <a:ext uri="{9D8B030D-6E8A-4147-A177-3AD203B41FA5}">
                      <a16:colId xmlns:a16="http://schemas.microsoft.com/office/drawing/2014/main" val="1003875019"/>
                    </a:ext>
                  </a:extLst>
                </a:gridCol>
                <a:gridCol w="1127179">
                  <a:extLst>
                    <a:ext uri="{9D8B030D-6E8A-4147-A177-3AD203B41FA5}">
                      <a16:colId xmlns:a16="http://schemas.microsoft.com/office/drawing/2014/main" val="2557523279"/>
                    </a:ext>
                  </a:extLst>
                </a:gridCol>
                <a:gridCol w="1283369">
                  <a:extLst>
                    <a:ext uri="{9D8B030D-6E8A-4147-A177-3AD203B41FA5}">
                      <a16:colId xmlns:a16="http://schemas.microsoft.com/office/drawing/2014/main" val="323139495"/>
                    </a:ext>
                  </a:extLst>
                </a:gridCol>
                <a:gridCol w="1267326">
                  <a:extLst>
                    <a:ext uri="{9D8B030D-6E8A-4147-A177-3AD203B41FA5}">
                      <a16:colId xmlns:a16="http://schemas.microsoft.com/office/drawing/2014/main" val="4110743142"/>
                    </a:ext>
                  </a:extLst>
                </a:gridCol>
                <a:gridCol w="1556084">
                  <a:extLst>
                    <a:ext uri="{9D8B030D-6E8A-4147-A177-3AD203B41FA5}">
                      <a16:colId xmlns:a16="http://schemas.microsoft.com/office/drawing/2014/main" val="4270336442"/>
                    </a:ext>
                  </a:extLst>
                </a:gridCol>
                <a:gridCol w="1238375">
                  <a:extLst>
                    <a:ext uri="{9D8B030D-6E8A-4147-A177-3AD203B41FA5}">
                      <a16:colId xmlns:a16="http://schemas.microsoft.com/office/drawing/2014/main" val="2043585574"/>
                    </a:ext>
                  </a:extLst>
                </a:gridCol>
                <a:gridCol w="1460089">
                  <a:extLst>
                    <a:ext uri="{9D8B030D-6E8A-4147-A177-3AD203B41FA5}">
                      <a16:colId xmlns:a16="http://schemas.microsoft.com/office/drawing/2014/main" val="180728641"/>
                    </a:ext>
                  </a:extLst>
                </a:gridCol>
                <a:gridCol w="1600820">
                  <a:extLst>
                    <a:ext uri="{9D8B030D-6E8A-4147-A177-3AD203B41FA5}">
                      <a16:colId xmlns:a16="http://schemas.microsoft.com/office/drawing/2014/main" val="3101466750"/>
                    </a:ext>
                  </a:extLst>
                </a:gridCol>
              </a:tblGrid>
              <a:tr h="640484">
                <a:tc>
                  <a:txBody>
                    <a:bodyPr/>
                    <a:lstStyle/>
                    <a:p>
                      <a:r>
                        <a:rPr lang="sv-SE" dirty="0"/>
                        <a:t>Aktivitet </a:t>
                      </a:r>
                      <a:r>
                        <a:rPr lang="sv-SE" dirty="0">
                          <a:sym typeface="Wingdings" pitchFamily="2" charset="2"/>
                        </a:rPr>
                        <a:t>➡️</a:t>
                      </a:r>
                      <a:endParaRPr lang="sv-SE" dirty="0"/>
                    </a:p>
                    <a:p>
                      <a:r>
                        <a:rPr lang="sv-SE" dirty="0"/>
                        <a:t>Innehåll⬇️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Mån</a:t>
                      </a:r>
                    </a:p>
                    <a:p>
                      <a:r>
                        <a:rPr lang="sv-SE" dirty="0"/>
                        <a:t>M+2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Tis</a:t>
                      </a:r>
                      <a:endParaRPr lang="sv-SE" dirty="0"/>
                    </a:p>
                    <a:p>
                      <a:r>
                        <a:rPr lang="sv-SE" dirty="0"/>
                        <a:t>M-4?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Ons</a:t>
                      </a:r>
                    </a:p>
                    <a:p>
                      <a:r>
                        <a:rPr lang="sv-SE" dirty="0"/>
                        <a:t>M-3?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</a:t>
                      </a:r>
                    </a:p>
                    <a:p>
                      <a:r>
                        <a:rPr lang="sv-SE" dirty="0"/>
                        <a:t>M-2?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Fre</a:t>
                      </a:r>
                      <a:endParaRPr lang="sv-SE" dirty="0"/>
                    </a:p>
                    <a:p>
                      <a:r>
                        <a:rPr lang="sv-SE" dirty="0"/>
                        <a:t>M-1?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</a:t>
                      </a:r>
                      <a:endParaRPr lang="sv-SE" dirty="0"/>
                    </a:p>
                    <a:p>
                      <a:r>
                        <a:rPr lang="sv-SE" dirty="0"/>
                        <a:t>Match?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</a:t>
                      </a:r>
                    </a:p>
                    <a:p>
                      <a:r>
                        <a:rPr lang="sv-SE" dirty="0"/>
                        <a:t>M+1?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814461"/>
                  </a:ext>
                </a:extLst>
              </a:tr>
              <a:tr h="518487">
                <a:tc>
                  <a:txBody>
                    <a:bodyPr/>
                    <a:lstStyle/>
                    <a:p>
                      <a:r>
                        <a:rPr lang="sv-SE" sz="1400" dirty="0"/>
                        <a:t>Matchanalys / Matchgenomgång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290421"/>
                  </a:ext>
                </a:extLst>
              </a:tr>
              <a:tr h="332944">
                <a:tc>
                  <a:txBody>
                    <a:bodyPr/>
                    <a:lstStyle/>
                    <a:p>
                      <a:r>
                        <a:rPr lang="sv-SE" sz="1400" dirty="0"/>
                        <a:t>Träningsgenomgång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99923"/>
                  </a:ext>
                </a:extLst>
              </a:tr>
              <a:tr h="334548">
                <a:tc>
                  <a:txBody>
                    <a:bodyPr/>
                    <a:lstStyle/>
                    <a:p>
                      <a:r>
                        <a:rPr lang="sv-SE" sz="1400" dirty="0"/>
                        <a:t>Skeden av spelet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FSU / 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593854"/>
                  </a:ext>
                </a:extLst>
              </a:tr>
              <a:tr h="368236">
                <a:tc>
                  <a:txBody>
                    <a:bodyPr/>
                    <a:lstStyle/>
                    <a:p>
                      <a:r>
                        <a:rPr lang="sv-SE" sz="1400" dirty="0"/>
                        <a:t>Förberedelseträning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A-D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938497"/>
                  </a:ext>
                </a:extLst>
              </a:tr>
              <a:tr h="462812">
                <a:tc>
                  <a:txBody>
                    <a:bodyPr/>
                    <a:lstStyle/>
                    <a:p>
                      <a:r>
                        <a:rPr lang="sv-SE" sz="1400" dirty="0"/>
                        <a:t>Färdighetsövningar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Passnings-övning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91495"/>
                  </a:ext>
                </a:extLst>
              </a:tr>
              <a:tr h="1137386">
                <a:tc>
                  <a:txBody>
                    <a:bodyPr/>
                    <a:lstStyle/>
                    <a:p>
                      <a:r>
                        <a:rPr lang="sv-SE" sz="1400" dirty="0"/>
                        <a:t>Spelövningar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Stort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Mellanstort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v-SE" sz="1400" dirty="0"/>
                        <a:t>Litet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8v8</a:t>
                      </a:r>
                    </a:p>
                    <a:p>
                      <a:r>
                        <a:rPr lang="sv-SE" sz="1400" dirty="0"/>
                        <a:t>-80x64</a:t>
                      </a:r>
                    </a:p>
                    <a:p>
                      <a:r>
                        <a:rPr lang="sv-SE" sz="1400" dirty="0"/>
                        <a:t>-4x6’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14842"/>
                  </a:ext>
                </a:extLst>
              </a:tr>
              <a:tr h="432081">
                <a:tc>
                  <a:txBody>
                    <a:bodyPr/>
                    <a:lstStyle/>
                    <a:p>
                      <a:r>
                        <a:rPr lang="sv-SE" sz="1400" dirty="0"/>
                        <a:t>Fotbollsstyrka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ÖK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06550"/>
                  </a:ext>
                </a:extLst>
              </a:tr>
              <a:tr h="610656">
                <a:tc>
                  <a:txBody>
                    <a:bodyPr/>
                    <a:lstStyle/>
                    <a:p>
                      <a:r>
                        <a:rPr lang="sv-SE" sz="1400" dirty="0"/>
                        <a:t>Planerad tid (volym) &amp; Ansträngning 1-10 (RPE)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60 x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13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Planerad Belastning  (volym x RPE)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894566"/>
                  </a:ext>
                </a:extLst>
              </a:tr>
              <a:tr h="462812">
                <a:tc>
                  <a:txBody>
                    <a:bodyPr/>
                    <a:lstStyle/>
                    <a:p>
                      <a:r>
                        <a:rPr lang="sv-SE" sz="1400" dirty="0"/>
                        <a:t>Övrigt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625425"/>
                  </a:ext>
                </a:extLst>
              </a:tr>
            </a:tbl>
          </a:graphicData>
        </a:graphic>
      </p:graphicFrame>
      <p:sp>
        <p:nvSpPr>
          <p:cNvPr id="5" name="Rubrik 1">
            <a:extLst>
              <a:ext uri="{FF2B5EF4-FFF2-40B4-BE49-F238E27FC236}">
                <a16:creationId xmlns:a16="http://schemas.microsoft.com/office/drawing/2014/main" id="{CE7D3ACE-BA20-2E78-F84E-D817F8383E99}"/>
              </a:ext>
            </a:extLst>
          </p:cNvPr>
          <p:cNvSpPr txBox="1">
            <a:spLocks/>
          </p:cNvSpPr>
          <p:nvPr/>
        </p:nvSpPr>
        <p:spPr>
          <a:xfrm>
            <a:off x="-97536" y="-108133"/>
            <a:ext cx="3216507" cy="10039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400" b="1" dirty="0">
                <a:latin typeface="+mn-lt"/>
              </a:rPr>
              <a:t>Eftersäsong</a:t>
            </a:r>
            <a:endParaRPr lang="sv-SE" sz="4400" b="1" dirty="0"/>
          </a:p>
        </p:txBody>
      </p:sp>
    </p:spTree>
    <p:extLst>
      <p:ext uri="{BB962C8B-B14F-4D97-AF65-F5344CB8AC3E}">
        <p14:creationId xmlns:p14="http://schemas.microsoft.com/office/powerpoint/2010/main" val="3393717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d71c40-3ebf-4ee9-8bd0-77bb0290f579">
      <Terms xmlns="http://schemas.microsoft.com/office/infopath/2007/PartnerControls"/>
    </lcf76f155ced4ddcb4097134ff3c332f>
    <TaxCatchAll xmlns="fee30d89-2ae6-4599-981d-252de47a402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77351416969204893E1D7273FE76F25" ma:contentTypeVersion="16" ma:contentTypeDescription="Skapa ett nytt dokument." ma:contentTypeScope="" ma:versionID="9963ec1756461071d2f6c286d82a7a17">
  <xsd:schema xmlns:xsd="http://www.w3.org/2001/XMLSchema" xmlns:xs="http://www.w3.org/2001/XMLSchema" xmlns:p="http://schemas.microsoft.com/office/2006/metadata/properties" xmlns:ns2="a5d71c40-3ebf-4ee9-8bd0-77bb0290f579" xmlns:ns3="fee30d89-2ae6-4599-981d-252de47a4023" targetNamespace="http://schemas.microsoft.com/office/2006/metadata/properties" ma:root="true" ma:fieldsID="66b72f720a117d4b288e3c41796e7221" ns2:_="" ns3:_="">
    <xsd:import namespace="a5d71c40-3ebf-4ee9-8bd0-77bb0290f579"/>
    <xsd:import namespace="fee30d89-2ae6-4599-981d-252de47a40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71c40-3ebf-4ee9-8bd0-77bb0290f5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c567539-fc15-4149-adc5-24126968b8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e30d89-2ae6-4599-981d-252de47a402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497272a-df89-4db9-b702-c3ffeaa50bf3}" ma:internalName="TaxCatchAll" ma:showField="CatchAllData" ma:web="fee30d89-2ae6-4599-981d-252de47a40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000E60-CD43-41B0-A43A-F18A282277AA}">
  <ds:schemaRefs>
    <ds:schemaRef ds:uri="http://purl.org/dc/terms/"/>
    <ds:schemaRef ds:uri="http://schemas.microsoft.com/office/2006/metadata/properties"/>
    <ds:schemaRef ds:uri="a5d71c40-3ebf-4ee9-8bd0-77bb0290f579"/>
    <ds:schemaRef ds:uri="http://purl.org/dc/dcmitype/"/>
    <ds:schemaRef ds:uri="fee30d89-2ae6-4599-981d-252de47a4023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B196668-290B-4265-B4B2-8461B67844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d71c40-3ebf-4ee9-8bd0-77bb0290f579"/>
    <ds:schemaRef ds:uri="fee30d89-2ae6-4599-981d-252de47a40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F54178-F313-425E-86FD-5AC8CF44EF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4737</TotalTime>
  <Words>637</Words>
  <Application>Microsoft Macintosh PowerPoint</Application>
  <PresentationFormat>Bredbild</PresentationFormat>
  <Paragraphs>190</Paragraphs>
  <Slides>9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Office-tema</vt:lpstr>
      <vt:lpstr>PowerPoint-presentation</vt:lpstr>
      <vt:lpstr>Säsongen Övergripande</vt:lpstr>
      <vt:lpstr>PowerPoint-presentation</vt:lpstr>
      <vt:lpstr>PowerPoint-presentation</vt:lpstr>
      <vt:lpstr>Tävlingssäsong Vår och höst</vt:lpstr>
      <vt:lpstr>Tävlingssäsong Vår och höst </vt:lpstr>
      <vt:lpstr>Sommaruppehåll </vt:lpstr>
      <vt:lpstr>Eftersäsong 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Gunnar Pettersson</dc:creator>
  <cp:lastModifiedBy>Kenan Huskic</cp:lastModifiedBy>
  <cp:revision>52</cp:revision>
  <dcterms:created xsi:type="dcterms:W3CDTF">2021-04-29T13:49:06Z</dcterms:created>
  <dcterms:modified xsi:type="dcterms:W3CDTF">2024-03-08T18:13:45Z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0x010100D77351416969204893E1D7273FE76F25</vt:lpwstr>
  </property>
  <property fmtid="{D5CDD505-2E9C-101B-9397-08002B2CF9AE}" pid="3" name="MediaServiceImageTags">
    <vt:lpwstr/>
  </property>
</Properties>
</file>